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20"/>
  </p:notesMasterIdLst>
  <p:sldIdLst>
    <p:sldId id="259" r:id="rId5"/>
    <p:sldId id="267" r:id="rId6"/>
    <p:sldId id="279" r:id="rId7"/>
    <p:sldId id="284" r:id="rId8"/>
    <p:sldId id="280" r:id="rId9"/>
    <p:sldId id="281" r:id="rId10"/>
    <p:sldId id="286" r:id="rId11"/>
    <p:sldId id="287" r:id="rId12"/>
    <p:sldId id="283" r:id="rId13"/>
    <p:sldId id="270" r:id="rId14"/>
    <p:sldId id="285" r:id="rId15"/>
    <p:sldId id="266" r:id="rId16"/>
    <p:sldId id="282" r:id="rId17"/>
    <p:sldId id="277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63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5128-9DF0-4653-B85F-0CFF76F52105}" type="datetimeFigureOut">
              <a:rPr lang="en-US" smtClean="0"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C1D42-4BD4-4E7C-80CA-FD3C3E29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C1D42-4BD4-4E7C-80CA-FD3C3E2949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3E6B-1D31-428D-976F-113923F9FFC2}" type="datetime1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C392-A8DC-4D95-95B3-F638E6DD21D7}" type="datetime1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A366-3EFD-4264-9618-BBE5C0C4882B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CE2B-48B7-4707-89BA-5ABD15A5C723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9754-A941-4FEB-89E1-5DC37F9555BB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1871-5ED2-4056-8858-DAEC0BDC1210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89A6-E8F3-4DA5-82EB-4F736BE10665}" type="datetime1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5DBD8-8D55-4957-89BC-9AED8B034F99}" type="datetime1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9908-8A97-497B-831A-70E21AEA190C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D6D7-997B-4CB6-BB13-73164563A38E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D966-6E42-4BE0-B884-C4C084709E0B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4B6E-6565-4D45-9384-18B00786E302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658D-58BF-4AC6-A685-392185D5B7F8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A03-ED14-496A-AC9F-AEAADDD4BEB8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8297-7D52-4DAB-8893-A00AAD9744E6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0F1F-72CC-426E-A34E-6E62A7CC1598}" type="datetime1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A263-EAD5-45BC-BFEC-2690DD913E48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ECC-00AD-4E84-BA04-311111637D61}" type="datetime1">
              <a:rPr lang="en-US" smtClean="0"/>
              <a:t>8/1/2016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763A-FA5D-4314-8E2A-3273F3393B66}" type="datetime1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4A07-5FF2-4D35-8074-A7A4204BB28D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6610-6129-4E94-9626-92E206CB93D7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4AEA-69A7-4CE0-86D0-DAF91AFD390D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9ED5-65DE-4D2B-8615-CD7991EC2D28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F61B-5D2F-4023-A268-F595405DA359}" type="datetime1">
              <a:rPr lang="en-US" smtClean="0"/>
              <a:t>8/1/2016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4963-EC3A-4170-BE12-F51B078EE8B0}" type="datetime1">
              <a:rPr lang="en-US" smtClean="0"/>
              <a:t>8/1/2016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0B33-8C0B-4B93-8902-A4DAABE168DC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794E-F1EF-4958-BF08-65E8673F0BDF}" type="datetime1">
              <a:rPr lang="en-US" smtClean="0"/>
              <a:t>8/1/2016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AD9C-17C1-4528-BD26-9F378EDE4AFA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F7DC-211A-4A27-B54B-6FA776D01058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4735-0CF3-4DAB-A4F6-B918BFBB6A88}" type="datetime1">
              <a:rPr lang="en-US" smtClean="0"/>
              <a:t>8/1/2016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cs.org/chapters_main.html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societies_communities/geo_activities/volunteer_recruitment_toolkit.html" TargetMode="External"/><Relationship Id="rId2" Type="http://schemas.openxmlformats.org/officeDocument/2006/relationships/hyperlink" Target="https://www.ieee.org/about/volunteers/membership_development/md2016archiveguide.html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membership_services/membership/young_professionals/events/index.html" TargetMode="External"/><Relationship Id="rId2" Type="http://schemas.openxmlformats.org/officeDocument/2006/relationships/hyperlink" Target="https://www.ieee.org/societies_communities/geo_activities/volunteer_recruitment_toolkit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ieee-collabratec.iee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IEEE%20Senior%20Elevation" TargetMode="External"/><Relationship Id="rId7" Type="http://schemas.openxmlformats.org/officeDocument/2006/relationships/hyperlink" Target="http://ieeeusa.org/volunteers/awards/index.html#profism" TargetMode="External"/><Relationship Id="rId2" Type="http://schemas.openxmlformats.org/officeDocument/2006/relationships/hyperlink" Target="http://www.ieeer8.org/category/membership-development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ieee.org/societies_communities/geo_activities/awards/index.html" TargetMode="External"/><Relationship Id="rId5" Type="http://schemas.openxmlformats.org/officeDocument/2006/relationships/hyperlink" Target="https://www.ieee.org/about/volunteers/membership_development/loyalty_program.html" TargetMode="External"/><Relationship Id="rId4" Type="http://schemas.openxmlformats.org/officeDocument/2006/relationships/hyperlink" Target="https://www.ieee.org/membership_services/membership/join/referral_payment.html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tv.ieee.org/ondemand/emc" TargetMode="External"/><Relationship Id="rId2" Type="http://schemas.openxmlformats.org/officeDocument/2006/relationships/hyperlink" Target="http://yp.ieee.org/volunteers/good-young-professionals-list/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ieee-collabratec.ieee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ignesh@ieee.org" TargetMode="External"/><Relationship Id="rId2" Type="http://schemas.openxmlformats.org/officeDocument/2006/relationships/hyperlink" Target="http://www.ieee.org/membership_services/membership/students/awards/index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ieee.org/membership_services/membership/resumelab.html" TargetMode="External"/><Relationship Id="rId4" Type="http://schemas.openxmlformats.org/officeDocument/2006/relationships/hyperlink" Target="http://www.ieee.org/membership_services/membership/mentoring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.org/societies_communities/geo_activities/sections_congress/2014/sc2014_enhance_embracing_young_professionals.pdf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eee-collabratec.ieee.org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Collaboratec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840" y="2971959"/>
            <a:ext cx="5010150" cy="3131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858" y="1969562"/>
            <a:ext cx="7551683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lvl="1" indent="-446088" algn="just">
              <a:spcBef>
                <a:spcPts val="100"/>
              </a:spcBef>
              <a:defRPr/>
            </a:pPr>
            <a:r>
              <a:rPr lang="en-US" dirty="0" smtClean="0"/>
              <a:t>Used as a working forum for a small group.  Does NOT work for the public.  </a:t>
            </a:r>
          </a:p>
          <a:p>
            <a:pPr marL="446088" lvl="1" indent="-446088" algn="just">
              <a:spcBef>
                <a:spcPts val="100"/>
              </a:spcBef>
              <a:defRPr/>
            </a:pPr>
            <a:r>
              <a:rPr lang="en-US" dirty="0" smtClean="0"/>
              <a:t>You can create a group, upload a document for review.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b="4939"/>
          <a:stretch/>
        </p:blipFill>
        <p:spPr>
          <a:xfrm>
            <a:off x="1348739" y="2628717"/>
            <a:ext cx="6789419" cy="40338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Collaboratec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51" t="12582" r="15397" b="6982"/>
          <a:stretch/>
        </p:blipFill>
        <p:spPr>
          <a:xfrm>
            <a:off x="1431432" y="1998134"/>
            <a:ext cx="6643435" cy="4648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0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Collaboratec</a:t>
            </a:r>
            <a:r>
              <a:rPr lang="en-US" dirty="0" smtClean="0"/>
              <a:t>: Job Opportunities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2" t="2589" r="4340" b="6091"/>
          <a:stretch/>
        </p:blipFill>
        <p:spPr>
          <a:xfrm>
            <a:off x="824912" y="2057400"/>
            <a:ext cx="7494175" cy="46177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63" y="1532422"/>
            <a:ext cx="90754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Homework</a:t>
            </a:r>
          </a:p>
          <a:p>
            <a:pPr marL="446088" indent="-446088" algn="just">
              <a:spcBef>
                <a:spcPts val="100"/>
              </a:spcBef>
              <a:defRPr/>
            </a:pPr>
            <a:r>
              <a:rPr lang="en-US" sz="800" dirty="0" smtClean="0"/>
              <a:t>		</a:t>
            </a:r>
          </a:p>
          <a:p>
            <a:pPr marL="446088" indent="-446088" algn="just">
              <a:spcBef>
                <a:spcPts val="100"/>
              </a:spcBef>
              <a:defRPr/>
            </a:pPr>
            <a:endParaRPr lang="en-US" sz="800" dirty="0"/>
          </a:p>
          <a:p>
            <a:pPr marL="446088" indent="-446088" algn="just">
              <a:spcBef>
                <a:spcPts val="100"/>
              </a:spcBef>
              <a:defRPr/>
            </a:pPr>
            <a:endParaRPr lang="en-US" sz="2800" dirty="0" smtClean="0"/>
          </a:p>
          <a:p>
            <a:pPr marL="446088" indent="-446088" algn="just">
              <a:spcBef>
                <a:spcPts val="100"/>
              </a:spcBef>
              <a:defRPr/>
            </a:pPr>
            <a:r>
              <a:rPr lang="en-US" sz="2800" dirty="0" smtClean="0"/>
              <a:t>				What </a:t>
            </a:r>
            <a:r>
              <a:rPr lang="en-US" sz="2800" dirty="0"/>
              <a:t>will you implement for your chapter?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9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9998" y="2612084"/>
            <a:ext cx="75516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Caroline Chan, IEEE EMC-S Chapter Coordinator or your Angels </a:t>
            </a:r>
          </a:p>
          <a:p>
            <a:r>
              <a:rPr lang="en-US" b="1" dirty="0" smtClean="0"/>
              <a:t>caroline.chan.us@ieee.org</a:t>
            </a:r>
            <a:endParaRPr lang="en-US" sz="1600" dirty="0"/>
          </a:p>
          <a:p>
            <a:endParaRPr lang="en-US" dirty="0" smtClean="0"/>
          </a:p>
          <a:p>
            <a:r>
              <a:rPr lang="en-US" dirty="0" smtClean="0"/>
              <a:t>Each Chapter has an Angel.  Please get familiar with who your Angel is.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670312" y="2120348"/>
            <a:ext cx="608274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Contact Caroline Chan, IEEE EMC-S Chapter Coordinator or your Angels </a:t>
            </a:r>
          </a:p>
          <a:p>
            <a:r>
              <a:rPr lang="en-US" sz="1800" b="1" dirty="0" smtClean="0"/>
              <a:t>caroline.chan.us@ieee.org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Each Chapter has an Angel.  Please get familiar with who your Angel is</a:t>
            </a:r>
            <a:r>
              <a:rPr lang="en-US" sz="1800" dirty="0"/>
              <a:t>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www.emcs.org/chapters_main.html</a:t>
            </a:r>
            <a:r>
              <a:rPr lang="en-US" sz="1800" dirty="0" smtClean="0"/>
              <a:t> -&gt; Chapter Angel List (To be updated for 2016)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63" y="1420127"/>
            <a:ext cx="9075420" cy="631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Brainstorming:</a:t>
            </a:r>
          </a:p>
          <a:p>
            <a:pPr marL="446088" indent="-446088" algn="just">
              <a:spcBef>
                <a:spcPts val="100"/>
              </a:spcBef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			Membership Development</a:t>
            </a:r>
          </a:p>
          <a:p>
            <a:pPr marL="446088" indent="-446088" algn="just">
              <a:spcBef>
                <a:spcPts val="100"/>
              </a:spcBef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Who would you work with and How? </a:t>
            </a: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Retain and Rejuvenate</a:t>
            </a: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Benefits?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Homework</a:t>
            </a:r>
          </a:p>
          <a:p>
            <a:pPr marL="114458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What will you implement at your chapter?</a:t>
            </a:r>
          </a:p>
          <a:p>
            <a:pPr marL="1144588" lvl="2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Review video cast for membership development:</a:t>
            </a:r>
          </a:p>
          <a:p>
            <a:pPr marL="1601788" lvl="3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err="1" smtClean="0">
                <a:hlinkClick r:id="rId2"/>
              </a:rPr>
              <a:t>Membership_development</a:t>
            </a:r>
            <a:r>
              <a:rPr lang="en-US" dirty="0" smtClean="0">
                <a:hlinkClick r:id="rId2"/>
              </a:rPr>
              <a:t>/md2016archiveguide</a:t>
            </a:r>
            <a:endParaRPr lang="en-US" dirty="0" smtClean="0"/>
          </a:p>
          <a:p>
            <a:pPr marL="1601788" lvl="3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Volunteer kit </a:t>
            </a:r>
            <a:r>
              <a:rPr lang="en-US" dirty="0"/>
              <a:t>for recruitment: </a:t>
            </a:r>
            <a:r>
              <a:rPr lang="en-US" dirty="0" err="1" smtClean="0">
                <a:hlinkClick r:id="rId3"/>
              </a:rPr>
              <a:t>Volunteer_recruitment_toolkit</a:t>
            </a:r>
            <a:endParaRPr lang="en-US" dirty="0" smtClean="0"/>
          </a:p>
          <a:p>
            <a:pPr marL="1601788" lvl="3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lvl="1" algn="just">
              <a:spcBef>
                <a:spcPts val="100"/>
              </a:spcBef>
              <a:defRPr/>
            </a:pPr>
            <a:endParaRPr lang="en-US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8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92885" y="548045"/>
            <a:ext cx="899914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Who will you work with and How</a:t>
            </a:r>
          </a:p>
          <a:p>
            <a:pPr marL="446088" indent="-446088" algn="just">
              <a:spcBef>
                <a:spcPts val="1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			Note: This table is </a:t>
            </a:r>
            <a:r>
              <a:rPr lang="en-US" b="1" u="sng" dirty="0" smtClean="0">
                <a:latin typeface="+mj-lt"/>
                <a:ea typeface="+mj-ea"/>
                <a:cs typeface="+mj-cs"/>
              </a:rPr>
              <a:t>NOT a 1-1 answer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28246"/>
              </p:ext>
            </p:extLst>
          </p:nvPr>
        </p:nvGraphicFramePr>
        <p:xfrm>
          <a:off x="854068" y="1504047"/>
          <a:ext cx="7574321" cy="533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79"/>
                <a:gridCol w="1555229"/>
                <a:gridCol w="3680313"/>
              </a:tblGrid>
              <a:tr h="277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WHO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>
                          <a:effectLst/>
                        </a:rPr>
                        <a:t>How</a:t>
                      </a:r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u="none" strike="noStrike" dirty="0">
                          <a:effectLst/>
                        </a:rPr>
                        <a:t>Link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</a:tr>
              <a:tr h="1852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Section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23" marR="7123" marT="712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7408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YPs (Society AND Affinity Group) Students/Student Branch Chapters (SBC)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Presentation (with food), Social Activities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 a Speaker at the SBC/YP/WIE session Congress.  R8 (once every 2 years, summer), R9 (once every 2 years), R10 (every year, summer), R6 (once a year at Las Vegas before CES in January</a:t>
                      </a:r>
                      <a:r>
                        <a:rPr lang="en-US" sz="1100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Get involved with IEEE STEP (Student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Transition &amp; Elevation Partnership) such as be a panelist at a College through their Student Branch. 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https://www.ieee.org/societies_communities/geo_activities/volunteer_recruitment_toolkit.html</a:t>
                      </a:r>
                      <a:endParaRPr lang="en-US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1852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smtClean="0">
                          <a:effectLst/>
                        </a:rPr>
                        <a:t>Sister Societies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IEEE TV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https://ieeetv.ieee.org/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5556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 smtClean="0">
                          <a:effectLst/>
                        </a:rPr>
                        <a:t>EMC Associations, Universities, City Council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Professors, Open House, presentations (with food)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r>
                        <a:rPr lang="en-US" sz="1100" u="none" strike="noStrike" dirty="0" smtClean="0">
                          <a:effectLst/>
                        </a:rPr>
                        <a:t>webinar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series</a:t>
                      </a:r>
                      <a:r>
                        <a:rPr lang="en-US" sz="1100" u="none" strike="noStrike" dirty="0" smtClean="0">
                          <a:effectLst/>
                        </a:rPr>
                        <a:t> – Young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Professionals 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https://www.ieee.org/membership_services/membership/young_professionals/events/index.html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9260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Active </a:t>
                      </a:r>
                      <a:r>
                        <a:rPr lang="en-US" sz="1100" u="none" strike="noStrike" dirty="0" smtClean="0">
                          <a:effectLst/>
                        </a:rPr>
                        <a:t>members,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Section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eNotice (vtools) = Newletter sent to all your members (automatically add new members)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http://www.ieee.org/about/volunteers/enotice/enotice_index.html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370406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23" marR="7123" marT="7123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Collaboractec for volunteers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dirty="0" smtClean="0"/>
                        <a:t>IEEE </a:t>
                      </a:r>
                      <a:r>
                        <a:rPr lang="en-US" sz="1000" dirty="0" err="1" smtClean="0"/>
                        <a:t>Collaboratec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smtClean="0">
                          <a:hlinkClick r:id="rId4"/>
                        </a:rPr>
                        <a:t>https://ieee-collabratec.ieee.org/</a:t>
                      </a:r>
                      <a:r>
                        <a:rPr lang="en-US" sz="1000" dirty="0" smtClean="0"/>
                        <a:t>),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18520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Distinguished Lecturer </a:t>
                      </a:r>
                      <a:r>
                        <a:rPr lang="en-US" sz="1100" u="none" strike="noStrike" dirty="0" smtClean="0">
                          <a:effectLst/>
                        </a:rPr>
                        <a:t>,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engage successful people in the industry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http://www.emcs.org/dl-main.html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1852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EMC Society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Depends on the need, contact appropriate officer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170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Technical Advisory Committee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http://www.emcs.org/committees/tac/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  <a:tr h="170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Technical or professional Activities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Angel Funds (for needy chapters)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http://www.emcs.org/chapters/haislmaier.html</a:t>
                      </a:r>
                    </a:p>
                  </a:txBody>
                  <a:tcPr marL="7123" marR="7123" marT="7123" marB="0" anchor="b"/>
                </a:tc>
              </a:tr>
              <a:tr h="170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Companie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s (EMC Test labs, local industry)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Sponsorship/fundraising/mini symposium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r>
                        <a:rPr lang="en-US" sz="1000" u="none" strike="noStrike" dirty="0" smtClean="0">
                          <a:effectLst/>
                        </a:rPr>
                        <a:t>For food during meetings or annual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sponsorship and recognize them,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3" marR="7123" marT="7123" marB="0" anchor="b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3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63" y="1420127"/>
            <a:ext cx="907542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Example of 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eNotice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446088" indent="-446088" algn="just">
              <a:spcBef>
                <a:spcPts val="100"/>
              </a:spcBef>
              <a:defRPr/>
            </a:pPr>
            <a:endParaRPr lang="en-US" sz="4000" dirty="0">
              <a:latin typeface="+mj-lt"/>
              <a:ea typeface="+mj-ea"/>
              <a:cs typeface="+mj-cs"/>
            </a:endParaRPr>
          </a:p>
          <a:p>
            <a:pPr marL="446088" indent="-446088" algn="just">
              <a:spcBef>
                <a:spcPts val="10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Lots of valuable information inside for volunteers and Awards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327510"/>
              </p:ext>
            </p:extLst>
          </p:nvPr>
        </p:nvGraphicFramePr>
        <p:xfrm>
          <a:off x="3704895" y="3914994"/>
          <a:ext cx="1644869" cy="142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showAsIcon="1" r:id="rId3" imgW="914400" imgH="792360" progId="AcroExch.Document.11">
                  <p:embed/>
                </p:oleObj>
              </mc:Choice>
              <mc:Fallback>
                <p:oleObj name="Acrobat Document" showAsIcon="1" r:id="rId3" imgW="914400" imgH="792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4895" y="3914994"/>
                        <a:ext cx="1644869" cy="1424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6117"/>
            <a:ext cx="9075420" cy="733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Retain and Rejuvenate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Membership Deactivation/Arrears (SAMIEEE using </a:t>
            </a:r>
            <a:r>
              <a:rPr lang="en-US" dirty="0" err="1" smtClean="0"/>
              <a:t>vtools</a:t>
            </a:r>
            <a:r>
              <a:rPr lang="en-US" dirty="0" smtClean="0"/>
              <a:t>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Associates to Member: </a:t>
            </a:r>
            <a:r>
              <a:rPr lang="en-US" dirty="0">
                <a:hlinkClick r:id="rId2"/>
              </a:rPr>
              <a:t>http://www.ieeer8.org/category/membership-development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Senior </a:t>
            </a:r>
            <a:r>
              <a:rPr lang="en-US" dirty="0"/>
              <a:t>Member </a:t>
            </a:r>
            <a:r>
              <a:rPr lang="en-US" dirty="0" smtClean="0"/>
              <a:t>Elevation </a:t>
            </a:r>
            <a:r>
              <a:rPr lang="en-US" dirty="0" smtClean="0">
                <a:hlinkClick r:id="rId3" action="ppaction://hlinkfile"/>
              </a:rPr>
              <a:t>IEEE Senior Elevation</a:t>
            </a: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Membership Discount/ </a:t>
            </a:r>
            <a:r>
              <a:rPr lang="en-US" dirty="0"/>
              <a:t>referral </a:t>
            </a:r>
            <a:endParaRPr lang="en-US" dirty="0" smtClean="0"/>
          </a:p>
          <a:p>
            <a:pPr marL="0" lvl="1" algn="just">
              <a:spcBef>
                <a:spcPts val="100"/>
              </a:spcBef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IEEE Membership Referral and Discount (new Members to IEEE)</a:t>
            </a:r>
            <a:r>
              <a:rPr lang="en-US" dirty="0" smtClean="0"/>
              <a:t>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Survey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Loyalty Pins (recognize new and long time members) </a:t>
            </a:r>
            <a:r>
              <a:rPr lang="en-US" dirty="0" smtClean="0">
                <a:hlinkClick r:id="rId5"/>
              </a:rPr>
              <a:t>IEEE </a:t>
            </a:r>
            <a:r>
              <a:rPr lang="en-US" dirty="0">
                <a:hlinkClick r:id="rId5"/>
              </a:rPr>
              <a:t>Loyalty Pin Program</a:t>
            </a:r>
            <a:endParaRPr lang="en-US" dirty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Certificate of Recognition and Award (individual, section, and companies, friend of IEEE (does not have to be a member))</a:t>
            </a:r>
          </a:p>
          <a:p>
            <a:pPr marL="0" lvl="1" algn="just">
              <a:spcBef>
                <a:spcPts val="100"/>
              </a:spcBef>
              <a:defRPr/>
            </a:pPr>
            <a:r>
              <a:rPr lang="en-US" dirty="0" smtClean="0">
                <a:hlinkClick r:id="rId6"/>
              </a:rPr>
              <a:t>	MGA Award and Recognition Program</a:t>
            </a:r>
            <a:endParaRPr lang="en-US" dirty="0" smtClean="0"/>
          </a:p>
          <a:p>
            <a:pPr marL="0" lvl="1" algn="just">
              <a:spcBef>
                <a:spcPts val="100"/>
              </a:spcBef>
              <a:defRPr/>
            </a:pPr>
            <a:r>
              <a:rPr lang="en-US" dirty="0" smtClean="0">
                <a:hlinkClick r:id="rId7"/>
              </a:rPr>
              <a:t>	IEEE USA Award Program (Professionalism and Technical awards)</a:t>
            </a: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Title (not volunteer but Webmaster or Director of Social Media, title provides the importance of the position and Recognition)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Sponsor a potential (active) volunteer to an event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One-day seminar (with or without exhibitor, fees or no fees for admission) – meet new members/good speakers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Mentoring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Social media/Translate material in the local language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Change of venues and presentation style (museum, outdoor,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  <a:p>
            <a:pPr lvl="1" algn="just">
              <a:spcBef>
                <a:spcPts val="100"/>
              </a:spcBef>
              <a:defRPr/>
            </a:pPr>
            <a:endParaRPr lang="en-US" i="1" dirty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074" name="Picture 2" descr="https://www.ieee.org/ucm/groups/public/@ieee/@web/@org/@voluntr/@mga/documents/images/421808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85" y="2427889"/>
            <a:ext cx="882796" cy="87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eee.org/ucm/groups/public/@ieee/@web/@org/@voluntr/@mga/documents/images/4217998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54" y="5669663"/>
            <a:ext cx="1539354" cy="11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89915"/>
            <a:ext cx="9075420" cy="674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Benefits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Leadership/Management Role/Do something you don’t have the opportunity to do it at work/school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Good Young Professionals List so that YP volunteers can go to different positions by nomination from other people that might not know this person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://yp.ieee.org/volunteers/good-young-professionals-list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Hundreds of Volunteer Roles among IEEE (not just EMC)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Technical/Professional </a:t>
            </a:r>
            <a:r>
              <a:rPr lang="en-US" dirty="0" smtClean="0"/>
              <a:t>presentation/publication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ieeetv.ieee.org/ondemand/emc</a:t>
            </a:r>
            <a:r>
              <a:rPr lang="en-US" dirty="0" smtClean="0"/>
              <a:t> some free lecturers for EMC Members and fees for non EMC members)</a:t>
            </a:r>
            <a:endParaRPr lang="en-US" dirty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Job and Internship Opportunities (IEEE </a:t>
            </a:r>
            <a:r>
              <a:rPr lang="en-US" dirty="0" err="1" smtClean="0"/>
              <a:t>Collabratec</a:t>
            </a:r>
            <a:r>
              <a:rPr lang="en-US" dirty="0" smtClean="0"/>
              <a:t> </a:t>
            </a:r>
            <a:r>
              <a:rPr lang="en-US" dirty="0">
                <a:hlinkClick r:id="rId4"/>
              </a:rPr>
              <a:t>https://ieee-collabratec.ieee.org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Job Fair (tag along with local events)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Networking with people in the same field, professional development</a:t>
            </a:r>
          </a:p>
          <a:p>
            <a:pPr marL="903288" lvl="2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To be exposed to new technology as well as established tech</a:t>
            </a:r>
          </a:p>
          <a:p>
            <a:pPr marL="457200" lvl="2" algn="just">
              <a:spcBef>
                <a:spcPts val="100"/>
              </a:spcBef>
              <a:defRPr/>
            </a:pP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Discount on Conference </a:t>
            </a:r>
            <a:r>
              <a:rPr lang="en-US" dirty="0" smtClean="0"/>
              <a:t>fees, symposium proceedings</a:t>
            </a: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Increase self-esteem</a:t>
            </a:r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Non technical benefits like insurance</a:t>
            </a:r>
          </a:p>
          <a:p>
            <a:pPr marL="903288" lvl="2" indent="-446088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446088" lvl="1" indent="-446088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" y="1418778"/>
            <a:ext cx="9075420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		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Benefits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Scholarship (</a:t>
            </a:r>
            <a:r>
              <a:rPr lang="en-US" dirty="0">
                <a:hlinkClick r:id="rId2"/>
              </a:rPr>
              <a:t>Scholarship Grant and Fellow</a:t>
            </a:r>
            <a:r>
              <a:rPr lang="en-US" dirty="0"/>
              <a:t> (might be specific to society) and also ask your section if they offer any particular ones for local Universities)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IEEE Competition (EMC for Student Hardware, contact ESAC)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First time student presenter grant to come to the IEEE EMC Symposium – Contact VP of Member Services (Vignesh Rajamani, </a:t>
            </a:r>
            <a:r>
              <a:rPr lang="en-US" dirty="0">
                <a:hlinkClick r:id="rId3"/>
              </a:rPr>
              <a:t>vignesh@ieee.org</a:t>
            </a:r>
            <a:r>
              <a:rPr lang="en-US" dirty="0"/>
              <a:t>)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/>
              <a:t>Grant for financial hardship for presenters - Contact VP of Member Services (Vignesh Rajamani, </a:t>
            </a:r>
            <a:r>
              <a:rPr lang="en-US" dirty="0">
                <a:hlinkClick r:id="rId3"/>
              </a:rPr>
              <a:t>vignesh@ieee.org</a:t>
            </a:r>
            <a:r>
              <a:rPr lang="en-US" dirty="0"/>
              <a:t>)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IEEE </a:t>
            </a:r>
            <a:r>
              <a:rPr lang="en-US" dirty="0"/>
              <a:t>Mentor </a:t>
            </a:r>
            <a:r>
              <a:rPr lang="en-US" dirty="0" smtClean="0"/>
              <a:t>Center:</a:t>
            </a:r>
          </a:p>
          <a:p>
            <a:pPr marL="0" lvl="1" algn="just">
              <a:spcBef>
                <a:spcPts val="100"/>
              </a:spcBef>
              <a:defRPr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www.ieee.org/membership_services/membership/mentoring/index.html</a:t>
            </a:r>
            <a:endParaRPr lang="en-US" dirty="0" smtClean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Resume  </a:t>
            </a:r>
            <a:r>
              <a:rPr lang="en-US" dirty="0"/>
              <a:t>lab: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www.ieee.org/membership_services/membership/resumelab.html</a:t>
            </a:r>
            <a:endParaRPr lang="en-US" dirty="0" smtClean="0"/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Develop your resume or curriculum vitae (CV)</a:t>
            </a:r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Letters (cover letter, thank you letter,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Portfolio of work</a:t>
            </a:r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Skills assessment</a:t>
            </a:r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Mock Interview (you can record yourself)</a:t>
            </a:r>
          </a:p>
          <a:p>
            <a:pPr marL="742950" lvl="2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 smtClean="0"/>
              <a:t>Video Resume to potential employers</a:t>
            </a: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" y="1418778"/>
            <a:ext cx="9075420" cy="4003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ctr">
              <a:spcBef>
                <a:spcPts val="100"/>
              </a:spcBef>
              <a:defRPr/>
            </a:pP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A Real Story from the IEEE Young Professionals: </a:t>
            </a:r>
          </a:p>
          <a:p>
            <a:pPr marL="446088" indent="-446088" algn="ctr">
              <a:spcBef>
                <a:spcPts val="100"/>
              </a:spcBef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from Graduation to a satisfying job</a:t>
            </a:r>
          </a:p>
          <a:p>
            <a:pPr marL="446088" indent="-446088" algn="just">
              <a:spcBef>
                <a:spcPts val="100"/>
              </a:spcBef>
              <a:defRPr/>
            </a:pP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www.ieee.org/societies_communities/geo_activities/sections_congress/2014/sc2014_enhance_embracing_young_professionals.pdf</a:t>
            </a:r>
            <a:endParaRPr lang="en-US" dirty="0" smtClean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/>
          </a:p>
          <a:p>
            <a:pPr marL="285750" lvl="1" indent="-285750" algn="just">
              <a:spcBef>
                <a:spcPts val="100"/>
              </a:spcBef>
              <a:buFontTx/>
              <a:buChar char="-"/>
              <a:defRPr/>
            </a:pPr>
            <a:endParaRPr lang="en-US" dirty="0" smtClean="0"/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463" y="1420127"/>
            <a:ext cx="9075420" cy="5796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 algn="just">
              <a:spcBef>
                <a:spcPts val="100"/>
              </a:spcBef>
              <a:defRPr/>
            </a:pPr>
            <a:r>
              <a:rPr lang="en-US" sz="1200" dirty="0"/>
              <a:t> </a:t>
            </a:r>
            <a:r>
              <a:rPr lang="en-US" sz="1200" dirty="0" smtClean="0"/>
              <a:t>								</a:t>
            </a:r>
            <a:r>
              <a:rPr lang="en-US" sz="4000" dirty="0" err="1" smtClean="0">
                <a:latin typeface="+mj-lt"/>
                <a:ea typeface="+mj-ea"/>
                <a:cs typeface="+mj-cs"/>
              </a:rPr>
              <a:t>Collabratec</a:t>
            </a:r>
            <a:endParaRPr lang="en-US" sz="4000" dirty="0" smtClean="0">
              <a:latin typeface="+mj-lt"/>
              <a:ea typeface="+mj-ea"/>
              <a:cs typeface="+mj-cs"/>
            </a:endParaRPr>
          </a:p>
          <a:p>
            <a:pPr marL="446088" indent="-446088" algn="just">
              <a:spcBef>
                <a:spcPts val="100"/>
              </a:spcBef>
              <a:defRPr/>
            </a:pPr>
            <a:endParaRPr lang="en-US" sz="1200" dirty="0" smtClean="0">
              <a:latin typeface="+mj-lt"/>
              <a:ea typeface="+mj-ea"/>
              <a:cs typeface="+mj-cs"/>
            </a:endParaRPr>
          </a:p>
          <a:p>
            <a:pPr marL="0" lvl="1" algn="just">
              <a:spcBef>
                <a:spcPts val="100"/>
              </a:spcBef>
              <a:defRPr/>
            </a:pP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://ieee-collabratec.ieee.org</a:t>
            </a:r>
            <a:r>
              <a:rPr lang="en-US" sz="1200" dirty="0" smtClean="0">
                <a:hlinkClick r:id="rId2"/>
              </a:rPr>
              <a:t>/</a:t>
            </a:r>
            <a:endParaRPr lang="en-US" sz="1200" dirty="0" smtClean="0"/>
          </a:p>
          <a:p>
            <a:pPr marL="0" lvl="1" algn="just">
              <a:spcBef>
                <a:spcPts val="100"/>
              </a:spcBef>
              <a:defRPr/>
            </a:pPr>
            <a:endParaRPr lang="en-US" sz="1200" dirty="0" smtClean="0"/>
          </a:p>
          <a:p>
            <a:pPr marL="446088" lvl="1" indent="-446088" algn="just">
              <a:spcBef>
                <a:spcPts val="100"/>
              </a:spcBef>
              <a:defRPr/>
            </a:pPr>
            <a:r>
              <a:rPr lang="en-US" sz="1200" dirty="0" smtClean="0"/>
              <a:t>What </a:t>
            </a:r>
            <a:r>
              <a:rPr lang="en-US" sz="1200" dirty="0"/>
              <a:t>is </a:t>
            </a:r>
            <a:r>
              <a:rPr lang="en-US" sz="1200" dirty="0" err="1" smtClean="0"/>
              <a:t>Collabratec</a:t>
            </a:r>
            <a:r>
              <a:rPr lang="en-US" sz="1200" dirty="0"/>
              <a:t>?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en-US" sz="1200" dirty="0" smtClean="0"/>
              <a:t>The </a:t>
            </a:r>
            <a:r>
              <a:rPr lang="en-US" sz="1200" dirty="0"/>
              <a:t>IEEE </a:t>
            </a:r>
            <a:r>
              <a:rPr lang="en-US" sz="1200" dirty="0" err="1"/>
              <a:t>Collabratec</a:t>
            </a:r>
            <a:r>
              <a:rPr lang="en-US" sz="1200" dirty="0"/>
              <a:t> Branding and Communications Toolkit is a marketing resource for promotions and communications in connection with IEEE </a:t>
            </a:r>
            <a:r>
              <a:rPr lang="en-US" sz="1200" dirty="0" err="1"/>
              <a:t>Collabratec</a:t>
            </a:r>
            <a:r>
              <a:rPr lang="en-US" sz="1200" dirty="0"/>
              <a:t>. This toolkit explains how to use IEEE </a:t>
            </a:r>
            <a:r>
              <a:rPr lang="en-US" sz="1200" dirty="0" err="1"/>
              <a:t>Collabratec</a:t>
            </a:r>
            <a:r>
              <a:rPr lang="en-US" sz="1200" dirty="0"/>
              <a:t> brand elements and offers resources for creating strong and consistent communications pieces while supporting the IEEE brand</a:t>
            </a:r>
            <a:r>
              <a:rPr lang="en-US" sz="1200" dirty="0" smtClean="0"/>
              <a:t>.</a:t>
            </a:r>
          </a:p>
          <a:p>
            <a:pPr marL="687388" lvl="1" indent="-230188" algn="just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US" sz="1200" i="1" dirty="0"/>
          </a:p>
          <a:p>
            <a:r>
              <a:rPr lang="en-US" sz="1200" b="1" dirty="0"/>
              <a:t>Targeted at both IEEE members and non-members, including authors, researchers, and volunteers, IEEE </a:t>
            </a:r>
            <a:r>
              <a:rPr lang="en-US" sz="1200" b="1" dirty="0" err="1"/>
              <a:t>Collabratec</a:t>
            </a:r>
            <a:r>
              <a:rPr lang="en-US" sz="1200" b="1" dirty="0"/>
              <a:t> helps users:</a:t>
            </a:r>
            <a:endParaRPr lang="en-US" sz="1200" dirty="0"/>
          </a:p>
          <a:p>
            <a:r>
              <a:rPr lang="en-US" sz="1200" dirty="0"/>
              <a:t>Connect with global technology professionals by location, technical interests, or career pursuits</a:t>
            </a:r>
          </a:p>
          <a:p>
            <a:r>
              <a:rPr lang="en-US" sz="1200" dirty="0"/>
              <a:t>Access research and collaborative authoring tools</a:t>
            </a:r>
          </a:p>
          <a:p>
            <a:r>
              <a:rPr lang="en-US" sz="1200" dirty="0"/>
              <a:t>Establish a professional identity to showcase key accomplishments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IEEE </a:t>
            </a:r>
            <a:r>
              <a:rPr lang="en-US" sz="1200" b="1" dirty="0" err="1"/>
              <a:t>Collabratec</a:t>
            </a:r>
            <a:r>
              <a:rPr lang="en-US" sz="1200" b="1" dirty="0"/>
              <a:t> also helps IEEE volunteers:</a:t>
            </a:r>
            <a:endParaRPr lang="en-US" sz="1200" dirty="0"/>
          </a:p>
          <a:p>
            <a:r>
              <a:rPr lang="en-US" sz="1200" dirty="0"/>
              <a:t>Build and manage their IEEE volunteer network</a:t>
            </a:r>
          </a:p>
          <a:p>
            <a:r>
              <a:rPr lang="en-US" sz="1200" dirty="0"/>
              <a:t>Build communities and engage technology professionals in real time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IEEE </a:t>
            </a:r>
            <a:r>
              <a:rPr lang="en-US" sz="1200" dirty="0" err="1"/>
              <a:t>Collabratec</a:t>
            </a:r>
            <a:r>
              <a:rPr lang="en-US" sz="1200" dirty="0"/>
              <a:t> competitively positions IEEE for the future of publishing, professional networking, and career development. IEEE </a:t>
            </a:r>
            <a:r>
              <a:rPr lang="en-US" sz="1200" dirty="0" err="1"/>
              <a:t>Collabratec</a:t>
            </a:r>
            <a:r>
              <a:rPr lang="en-US" sz="1200" dirty="0"/>
              <a:t> brings together IEEE and non-IEEE individuals – whether they are authors, publishers, IEEE members, or other technical professionals who have similar interests – through an integrated online community, facilitating collaboration and connectivity. 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/>
              <a:t>All in one centralized hub, IEEE </a:t>
            </a:r>
            <a:r>
              <a:rPr lang="en-US" sz="1200" b="1" dirty="0" err="1"/>
              <a:t>Collabratec</a:t>
            </a:r>
            <a:r>
              <a:rPr lang="en-US" sz="1200" b="1" dirty="0"/>
              <a:t> offers these major features:</a:t>
            </a:r>
            <a:endParaRPr lang="en-US" sz="1200" dirty="0"/>
          </a:p>
          <a:p>
            <a:r>
              <a:rPr lang="en-US" sz="1200" dirty="0"/>
              <a:t>Online communities</a:t>
            </a:r>
          </a:p>
          <a:p>
            <a:r>
              <a:rPr lang="en-US" sz="1200" dirty="0"/>
              <a:t>Author and researcher tools</a:t>
            </a:r>
          </a:p>
          <a:p>
            <a:r>
              <a:rPr lang="en-US" sz="1200" dirty="0"/>
              <a:t>Career development networking opportunities</a:t>
            </a:r>
          </a:p>
          <a:p>
            <a:pPr lvl="1" algn="just">
              <a:spcBef>
                <a:spcPts val="100"/>
              </a:spcBef>
              <a:defRPr/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9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311</Words>
  <Application>Microsoft Office PowerPoint</Application>
  <PresentationFormat>On-screen Show (4:3)</PresentationFormat>
  <Paragraphs>171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2_Office Theme</vt:lpstr>
      <vt:lpstr>Custom Design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Collaboratec</vt:lpstr>
      <vt:lpstr>Collaboratec</vt:lpstr>
      <vt:lpstr>Collaboratec: Job Opportunities</vt:lpstr>
      <vt:lpstr>PowerPoint Presentation</vt:lpstr>
      <vt:lpstr>Questions?</vt:lpstr>
      <vt:lpstr>Questions?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Sea Wing Chan</cp:lastModifiedBy>
  <cp:revision>82</cp:revision>
  <dcterms:created xsi:type="dcterms:W3CDTF">2015-07-29T21:35:17Z</dcterms:created>
  <dcterms:modified xsi:type="dcterms:W3CDTF">2016-08-01T23:45:30Z</dcterms:modified>
</cp:coreProperties>
</file>